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8" r:id="rId2"/>
    <p:sldId id="258" r:id="rId3"/>
    <p:sldId id="266" r:id="rId4"/>
    <p:sldId id="260" r:id="rId5"/>
    <p:sldId id="259" r:id="rId6"/>
    <p:sldId id="267"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72192" autoAdjust="0"/>
  </p:normalViewPr>
  <p:slideViewPr>
    <p:cSldViewPr snapToGrid="0">
      <p:cViewPr varScale="1">
        <p:scale>
          <a:sx n="52" d="100"/>
          <a:sy n="52" d="100"/>
        </p:scale>
        <p:origin x="1662" y="72"/>
      </p:cViewPr>
      <p:guideLst>
        <p:guide orient="horz" pos="2160"/>
        <p:guide pos="3840"/>
      </p:guideLst>
    </p:cSldViewPr>
  </p:slideViewPr>
  <p:notesTextViewPr>
    <p:cViewPr>
      <p:scale>
        <a:sx n="1" d="1"/>
        <a:sy n="1" d="1"/>
      </p:scale>
      <p:origin x="0" y="-546"/>
    </p:cViewPr>
  </p:notesTextViewPr>
  <p:notesViewPr>
    <p:cSldViewPr snapToGrid="0">
      <p:cViewPr>
        <p:scale>
          <a:sx n="110" d="100"/>
          <a:sy n="110" d="100"/>
        </p:scale>
        <p:origin x="-1410" y="15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E2ABD-22AE-454A-BBE7-910398B95CE9}" type="datetimeFigureOut">
              <a:rPr lang="en-GB" smtClean="0"/>
              <a:t>15/04/2018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62486-546A-47EC-8170-246AA1B6031C}" type="slidenum">
              <a:rPr lang="en-GB" smtClean="0"/>
              <a:t>‹#›</a:t>
            </a:fld>
            <a:endParaRPr lang="en-GB"/>
          </a:p>
        </p:txBody>
      </p:sp>
    </p:spTree>
    <p:extLst>
      <p:ext uri="{BB962C8B-B14F-4D97-AF65-F5344CB8AC3E}">
        <p14:creationId xmlns:p14="http://schemas.microsoft.com/office/powerpoint/2010/main" val="582768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Introduce this unit by recapping what was done in KS1 (Who are the Alevis) and LKS2 (The Cemevi) and that we are now going to look at people and teachings that have influenced and inspired Alevis over the centuries.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thought-provoking 3 lesson topic that may be good for the end of Y6 after SATs but can equally be covered in Y5. We hope to produce, over time, some accessible translations of important poems and hymns from the </a:t>
            </a:r>
            <a:r>
              <a:rPr lang="en-GB" dirty="0" err="1"/>
              <a:t>Pirs</a:t>
            </a:r>
            <a:r>
              <a:rPr lang="en-GB" dirty="0"/>
              <a:t>. There is room here for creative approaches to the topic, for example looking at developing cross-curricular work with English, Art and Music to express deeply held beliefs and attitudes, maybe also bringing in media images and messages about what is important in life.</a:t>
            </a:r>
          </a:p>
          <a:p>
            <a:endParaRPr lang="en-GB" dirty="0"/>
          </a:p>
        </p:txBody>
      </p:sp>
      <p:sp>
        <p:nvSpPr>
          <p:cNvPr id="4" name="Slide Number Placeholder 3"/>
          <p:cNvSpPr>
            <a:spLocks noGrp="1"/>
          </p:cNvSpPr>
          <p:nvPr>
            <p:ph type="sldNum" sz="quarter" idx="10"/>
          </p:nvPr>
        </p:nvSpPr>
        <p:spPr/>
        <p:txBody>
          <a:bodyPr/>
          <a:lstStyle/>
          <a:p>
            <a:fld id="{FB862486-546A-47EC-8170-246AA1B6031C}" type="slidenum">
              <a:rPr lang="en-GB" smtClean="0"/>
              <a:t>1</a:t>
            </a:fld>
            <a:endParaRPr lang="en-GB"/>
          </a:p>
        </p:txBody>
      </p:sp>
    </p:spTree>
    <p:extLst>
      <p:ext uri="{BB962C8B-B14F-4D97-AF65-F5344CB8AC3E}">
        <p14:creationId xmlns:p14="http://schemas.microsoft.com/office/powerpoint/2010/main" val="349124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Recap! May need to jog their memories about Cem and Cemevi, then values.</a:t>
            </a:r>
          </a:p>
          <a:p>
            <a:endParaRPr lang="en-GB" dirty="0"/>
          </a:p>
          <a:p>
            <a:r>
              <a:rPr lang="en-GB" dirty="0"/>
              <a:t>Maybe showing some pictures may help to jog their memories, but this should be very brief- go</a:t>
            </a:r>
            <a:r>
              <a:rPr lang="en-GB" baseline="0" dirty="0"/>
              <a:t> back to previous pp slides KS1 and LKS2 </a:t>
            </a:r>
            <a:endParaRPr lang="en-GB" dirty="0"/>
          </a:p>
        </p:txBody>
      </p:sp>
      <p:sp>
        <p:nvSpPr>
          <p:cNvPr id="4" name="Slide Number Placeholder 3"/>
          <p:cNvSpPr>
            <a:spLocks noGrp="1"/>
          </p:cNvSpPr>
          <p:nvPr>
            <p:ph type="sldNum" sz="quarter" idx="10"/>
          </p:nvPr>
        </p:nvSpPr>
        <p:spPr/>
        <p:txBody>
          <a:bodyPr/>
          <a:lstStyle/>
          <a:p>
            <a:fld id="{FB862486-546A-47EC-8170-246AA1B6031C}" type="slidenum">
              <a:rPr lang="en-GB" smtClean="0"/>
              <a:t>2</a:t>
            </a:fld>
            <a:endParaRPr lang="en-GB"/>
          </a:p>
        </p:txBody>
      </p:sp>
    </p:spTree>
    <p:extLst>
      <p:ext uri="{BB962C8B-B14F-4D97-AF65-F5344CB8AC3E}">
        <p14:creationId xmlns:p14="http://schemas.microsoft.com/office/powerpoint/2010/main" val="359385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Ask pupils who is important in their lives, who influences them. </a:t>
            </a:r>
          </a:p>
          <a:p>
            <a:endParaRPr lang="en-GB" dirty="0"/>
          </a:p>
          <a:p>
            <a:r>
              <a:rPr lang="en-GB" dirty="0"/>
              <a:t>How are they a good influence on them?</a:t>
            </a:r>
          </a:p>
          <a:p>
            <a:endParaRPr lang="en-GB" dirty="0"/>
          </a:p>
          <a:p>
            <a:r>
              <a:rPr lang="en-GB" dirty="0"/>
              <a:t>Can they think of famous people who are a bad influence on others?</a:t>
            </a:r>
          </a:p>
          <a:p>
            <a:endParaRPr lang="en-GB" dirty="0"/>
          </a:p>
          <a:p>
            <a:r>
              <a:rPr lang="en-GB" dirty="0"/>
              <a:t>What makes someone a good or a bad influence?</a:t>
            </a:r>
          </a:p>
          <a:p>
            <a:endParaRPr lang="en-GB" dirty="0"/>
          </a:p>
          <a:p>
            <a:r>
              <a:rPr lang="en-GB" dirty="0"/>
              <a:t>Discuss the importance of role-models</a:t>
            </a:r>
          </a:p>
        </p:txBody>
      </p:sp>
      <p:sp>
        <p:nvSpPr>
          <p:cNvPr id="4" name="Slide Number Placeholder 3"/>
          <p:cNvSpPr>
            <a:spLocks noGrp="1"/>
          </p:cNvSpPr>
          <p:nvPr>
            <p:ph type="sldNum" sz="quarter" idx="10"/>
          </p:nvPr>
        </p:nvSpPr>
        <p:spPr/>
        <p:txBody>
          <a:bodyPr/>
          <a:lstStyle/>
          <a:p>
            <a:fld id="{FB862486-546A-47EC-8170-246AA1B6031C}" type="slidenum">
              <a:rPr lang="en-GB" smtClean="0"/>
              <a:t>3</a:t>
            </a:fld>
            <a:endParaRPr lang="en-GB"/>
          </a:p>
        </p:txBody>
      </p:sp>
    </p:spTree>
    <p:extLst>
      <p:ext uri="{BB962C8B-B14F-4D97-AF65-F5344CB8AC3E}">
        <p14:creationId xmlns:p14="http://schemas.microsoft.com/office/powerpoint/2010/main" val="397910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rPr>
              <a:t>4. When </a:t>
            </a:r>
            <a:r>
              <a:rPr lang="en-GB" dirty="0" err="1">
                <a:solidFill>
                  <a:srgbClr val="000000"/>
                </a:solidFill>
              </a:rPr>
              <a:t>Muhamet</a:t>
            </a:r>
            <a:r>
              <a:rPr lang="en-GB" dirty="0">
                <a:solidFill>
                  <a:srgbClr val="000000"/>
                </a:solidFill>
              </a:rPr>
              <a:t> died, Ali was the fourth person, in Islamic tradition. to be given permission to help lead the Islamic religion. </a:t>
            </a:r>
            <a:endParaRPr lang="en-GB" dirty="0"/>
          </a:p>
          <a:p>
            <a:r>
              <a:rPr lang="en-GB" dirty="0"/>
              <a:t>NB this could raise the question whether Alevism is part of (a sect in) Islam. </a:t>
            </a:r>
          </a:p>
          <a:p>
            <a:endParaRPr lang="en-GB" dirty="0"/>
          </a:p>
          <a:p>
            <a:r>
              <a:rPr lang="en-GB" dirty="0"/>
              <a:t>It is advisable NOT to give a definitive answer here, as opinion is divided.</a:t>
            </a:r>
          </a:p>
          <a:p>
            <a:endParaRPr lang="en-GB" dirty="0"/>
          </a:p>
          <a:p>
            <a:r>
              <a:rPr lang="en-GB" dirty="0"/>
              <a:t>Simply state this as a fact, and that even among the Alevis themselves, some identify as a separate religion and others as a sect of Shi’a Islam.</a:t>
            </a:r>
          </a:p>
          <a:p>
            <a:endParaRPr lang="en-GB" dirty="0"/>
          </a:p>
          <a:p>
            <a:r>
              <a:rPr lang="en-GB" dirty="0"/>
              <a:t>Point out that one of the things they could do is try to form their own opinion of this, based on what they know about Islam.</a:t>
            </a:r>
          </a:p>
          <a:p>
            <a:endParaRPr lang="en-GB" dirty="0"/>
          </a:p>
          <a:p>
            <a:r>
              <a:rPr lang="en-GB" sz="1200" kern="1200" dirty="0">
                <a:solidFill>
                  <a:schemeClr val="tx1"/>
                </a:solidFill>
                <a:effectLst/>
                <a:latin typeface="+mn-lt"/>
                <a:ea typeface="+mn-ea"/>
                <a:cs typeface="+mn-cs"/>
              </a:rPr>
              <a:t>This is something that will be explored in greater depth in KS3</a:t>
            </a:r>
          </a:p>
        </p:txBody>
      </p:sp>
      <p:sp>
        <p:nvSpPr>
          <p:cNvPr id="4" name="Slide Number Placeholder 3"/>
          <p:cNvSpPr>
            <a:spLocks noGrp="1"/>
          </p:cNvSpPr>
          <p:nvPr>
            <p:ph type="sldNum" sz="quarter" idx="10"/>
          </p:nvPr>
        </p:nvSpPr>
        <p:spPr/>
        <p:txBody>
          <a:bodyPr/>
          <a:lstStyle/>
          <a:p>
            <a:fld id="{FB862486-546A-47EC-8170-246AA1B6031C}" type="slidenum">
              <a:rPr lang="en-GB" smtClean="0"/>
              <a:t>4</a:t>
            </a:fld>
            <a:endParaRPr lang="en-GB"/>
          </a:p>
        </p:txBody>
      </p:sp>
    </p:spTree>
    <p:extLst>
      <p:ext uri="{BB962C8B-B14F-4D97-AF65-F5344CB8AC3E}">
        <p14:creationId xmlns:p14="http://schemas.microsoft.com/office/powerpoint/2010/main" val="376259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Explore his facial expression with focus on eyes in particular. Maybe need to tease out responses by asking ‘Does he look like he would be threatening?’ Does he look like someone who would run away and be easily frightened? etc. discuss responses. </a:t>
            </a:r>
          </a:p>
          <a:p>
            <a:endParaRPr lang="en-GB" dirty="0"/>
          </a:p>
          <a:p>
            <a:r>
              <a:rPr lang="en-GB" dirty="0"/>
              <a:t>How do we judge people?</a:t>
            </a:r>
          </a:p>
          <a:p>
            <a:endParaRPr lang="en-GB" dirty="0"/>
          </a:p>
          <a:p>
            <a:r>
              <a:rPr lang="en-GB" dirty="0"/>
              <a:t>What qualities should we admire in people?</a:t>
            </a:r>
          </a:p>
        </p:txBody>
      </p:sp>
      <p:sp>
        <p:nvSpPr>
          <p:cNvPr id="4" name="Slide Number Placeholder 3"/>
          <p:cNvSpPr>
            <a:spLocks noGrp="1"/>
          </p:cNvSpPr>
          <p:nvPr>
            <p:ph type="sldNum" sz="quarter" idx="10"/>
          </p:nvPr>
        </p:nvSpPr>
        <p:spPr/>
        <p:txBody>
          <a:bodyPr/>
          <a:lstStyle/>
          <a:p>
            <a:fld id="{FB862486-546A-47EC-8170-246AA1B6031C}" type="slidenum">
              <a:rPr lang="en-GB" smtClean="0"/>
              <a:t>5</a:t>
            </a:fld>
            <a:endParaRPr lang="en-GB"/>
          </a:p>
        </p:txBody>
      </p:sp>
    </p:spTree>
    <p:extLst>
      <p:ext uri="{BB962C8B-B14F-4D97-AF65-F5344CB8AC3E}">
        <p14:creationId xmlns:p14="http://schemas.microsoft.com/office/powerpoint/2010/main" val="332782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3413" y="1108075"/>
            <a:ext cx="5486400" cy="3086100"/>
          </a:xfrm>
        </p:spPr>
      </p:sp>
      <p:sp>
        <p:nvSpPr>
          <p:cNvPr id="3" name="Notes Placeholder 2"/>
          <p:cNvSpPr>
            <a:spLocks noGrp="1"/>
          </p:cNvSpPr>
          <p:nvPr>
            <p:ph type="body" idx="1"/>
          </p:nvPr>
        </p:nvSpPr>
        <p:spPr/>
        <p:txBody>
          <a:bodyPr/>
          <a:lstStyle/>
          <a:p>
            <a:r>
              <a:rPr lang="en-GB" dirty="0"/>
              <a:t>6. Is there a difference between knowledge and belief? Can they give examples? You may want to help them here by stating beliefs as facts – </a:t>
            </a:r>
            <a:r>
              <a:rPr lang="en-GB" dirty="0" err="1"/>
              <a:t>eg</a:t>
            </a:r>
            <a:r>
              <a:rPr lang="en-GB" dirty="0"/>
              <a:t> ‘There is a God’ compared to ‘There is a table’. Which is fact and which is belief? For real challenge, you could ask whether knowledge can be both belief and fact (eg believing you can trust someone could also be a fact).</a:t>
            </a:r>
          </a:p>
          <a:p>
            <a:endParaRPr lang="en-GB" dirty="0"/>
          </a:p>
          <a:p>
            <a:r>
              <a:rPr lang="en-GB" dirty="0"/>
              <a:t>What is knowledge? Is it just facts? If I say I know someone, does that mean simply that I know facts about them, or is there more involved?</a:t>
            </a:r>
          </a:p>
          <a:p>
            <a:endParaRPr lang="en-GB" dirty="0"/>
          </a:p>
          <a:p>
            <a:r>
              <a:rPr lang="en-GB" dirty="0"/>
              <a:t>Is there any such thing as bad knowledge?</a:t>
            </a:r>
          </a:p>
          <a:p>
            <a:r>
              <a:rPr lang="en-GB" dirty="0"/>
              <a:t>What makes knowledge good or bad, if anything? Is it the knowledge that is good/bad?</a:t>
            </a:r>
          </a:p>
          <a:p>
            <a:r>
              <a:rPr lang="en-GB" dirty="0"/>
              <a:t>Take pupils’ responses and help the class to develop on them.</a:t>
            </a:r>
          </a:p>
          <a:p>
            <a:endParaRPr lang="en-GB" dirty="0"/>
          </a:p>
          <a:p>
            <a:r>
              <a:rPr lang="en-GB" dirty="0"/>
              <a:t>How has knowledge changed over time? Should this influence what we believe? Is it right to hold beliefs that go against clear knowledge?</a:t>
            </a:r>
          </a:p>
          <a:p>
            <a:endParaRPr lang="en-GB" dirty="0">
              <a:solidFill>
                <a:srgbClr val="000000"/>
              </a:solidFill>
              <a:latin typeface="Calibri" panose="020F0502020204030204" pitchFamily="34" charset="0"/>
              <a:cs typeface="Calibri" panose="020F0502020204030204" pitchFamily="34" charset="0"/>
            </a:endParaRPr>
          </a:p>
          <a:p>
            <a:r>
              <a:rPr lang="en-GB" dirty="0">
                <a:solidFill>
                  <a:srgbClr val="000000"/>
                </a:solidFill>
                <a:latin typeface="Calibri" panose="020F0502020204030204" pitchFamily="34" charset="0"/>
                <a:cs typeface="Calibri" panose="020F0502020204030204" pitchFamily="34" charset="0"/>
              </a:rPr>
              <a:t>Ali  believed that it is very important that people adapt their beliefs to the present day. </a:t>
            </a:r>
            <a:r>
              <a:rPr lang="en-GB" dirty="0">
                <a:latin typeface="Calibri" panose="020F0502020204030204" pitchFamily="34" charset="0"/>
                <a:cs typeface="Calibri" panose="020F0502020204030204" pitchFamily="34" charset="0"/>
              </a:rPr>
              <a:t>Why do you think this is?</a:t>
            </a:r>
          </a:p>
        </p:txBody>
      </p:sp>
      <p:sp>
        <p:nvSpPr>
          <p:cNvPr id="4" name="Slide Number Placeholder 3"/>
          <p:cNvSpPr>
            <a:spLocks noGrp="1"/>
          </p:cNvSpPr>
          <p:nvPr>
            <p:ph type="sldNum" sz="quarter" idx="10"/>
          </p:nvPr>
        </p:nvSpPr>
        <p:spPr/>
        <p:txBody>
          <a:bodyPr/>
          <a:lstStyle/>
          <a:p>
            <a:fld id="{FB862486-546A-47EC-8170-246AA1B6031C}" type="slidenum">
              <a:rPr lang="en-GB" smtClean="0"/>
              <a:t>6</a:t>
            </a:fld>
            <a:endParaRPr lang="en-GB"/>
          </a:p>
        </p:txBody>
      </p:sp>
    </p:spTree>
    <p:extLst>
      <p:ext uri="{BB962C8B-B14F-4D97-AF65-F5344CB8AC3E}">
        <p14:creationId xmlns:p14="http://schemas.microsoft.com/office/powerpoint/2010/main" val="332782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29992"/>
          </a:xfrm>
        </p:spPr>
        <p:txBody>
          <a:bodyPr/>
          <a:lstStyle/>
          <a:p>
            <a:endParaRPr lang="en-GB" dirty="0"/>
          </a:p>
          <a:p>
            <a:r>
              <a:rPr lang="en-GB" dirty="0"/>
              <a:t>7. What counts as good evidence? One pupil might believe a teacher is a good teacher and another pupil think she is a poor teacher – based on the same evidence. How do we decide who is right? Ask pupils whether ‘anything goes’ or whether there are some beliefs that are clearly wrong, and if so, why? </a:t>
            </a:r>
          </a:p>
        </p:txBody>
      </p:sp>
      <p:sp>
        <p:nvSpPr>
          <p:cNvPr id="4" name="Slide Number Placeholder 3"/>
          <p:cNvSpPr>
            <a:spLocks noGrp="1"/>
          </p:cNvSpPr>
          <p:nvPr>
            <p:ph type="sldNum" sz="quarter" idx="10"/>
          </p:nvPr>
        </p:nvSpPr>
        <p:spPr/>
        <p:txBody>
          <a:bodyPr/>
          <a:lstStyle/>
          <a:p>
            <a:fld id="{FB862486-546A-47EC-8170-246AA1B6031C}" type="slidenum">
              <a:rPr lang="en-GB" smtClean="0"/>
              <a:t>7</a:t>
            </a:fld>
            <a:endParaRPr lang="en-GB"/>
          </a:p>
        </p:txBody>
      </p:sp>
    </p:spTree>
    <p:extLst>
      <p:ext uri="{BB962C8B-B14F-4D97-AF65-F5344CB8AC3E}">
        <p14:creationId xmlns:p14="http://schemas.microsoft.com/office/powerpoint/2010/main" val="129802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8. This could be done in pairs or groups.</a:t>
            </a:r>
          </a:p>
          <a:p>
            <a:endParaRPr lang="en-GB" dirty="0"/>
          </a:p>
          <a:p>
            <a:r>
              <a:rPr lang="en-GB" dirty="0"/>
              <a:t>Discussion afterwards – keep as open as possible. Ask for reasons and examples to back up opinions.</a:t>
            </a:r>
          </a:p>
          <a:p>
            <a:endParaRPr lang="en-GB" dirty="0"/>
          </a:p>
          <a:p>
            <a:r>
              <a:rPr lang="en-GB" dirty="0"/>
              <a:t>Some possible stimulus questions:</a:t>
            </a:r>
          </a:p>
          <a:p>
            <a:endParaRPr lang="en-GB" dirty="0"/>
          </a:p>
          <a:p>
            <a:pPr marL="171450" indent="-171450">
              <a:buFont typeface="Arial" panose="020B0604020202020204" pitchFamily="34" charset="0"/>
              <a:buChar char="•"/>
            </a:pPr>
            <a:r>
              <a:rPr lang="en-GB" dirty="0"/>
              <a:t>Is there anything they think is missing that they would want in the D9? If so, what would they takeout?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Is there anything that holds life together?</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Are the physical things enough on their own?</a:t>
            </a: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a:solidFill>
                  <a:schemeClr val="tx1"/>
                </a:solidFill>
                <a:effectLst/>
                <a:latin typeface="+mn-lt"/>
                <a:ea typeface="+mn-ea"/>
                <a:cs typeface="+mn-cs"/>
              </a:rPr>
              <a:t>How do we know what is most important in life?</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862486-546A-47EC-8170-246AA1B6031C}" type="slidenum">
              <a:rPr lang="en-GB" smtClean="0"/>
              <a:t>8</a:t>
            </a:fld>
            <a:endParaRPr lang="en-GB"/>
          </a:p>
        </p:txBody>
      </p:sp>
    </p:spTree>
    <p:extLst>
      <p:ext uri="{BB962C8B-B14F-4D97-AF65-F5344CB8AC3E}">
        <p14:creationId xmlns:p14="http://schemas.microsoft.com/office/powerpoint/2010/main" val="2420685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4864-22F0-4BC6-913C-5F7FD9C464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6CB577-CFCE-4BA6-B45C-46712B3D19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7D2EA0-7B28-4771-8BA2-FA4EDB5E9054}"/>
              </a:ext>
            </a:extLst>
          </p:cNvPr>
          <p:cNvSpPr>
            <a:spLocks noGrp="1"/>
          </p:cNvSpPr>
          <p:nvPr>
            <p:ph type="dt" sz="half" idx="10"/>
          </p:nvPr>
        </p:nvSpPr>
        <p:spPr/>
        <p:txBody>
          <a:bodyPr/>
          <a:lstStyle/>
          <a:p>
            <a:fld id="{36FEF773-E0B7-4A5C-93FB-477BFB9C8FEA}" type="datetimeFigureOut">
              <a:rPr lang="en-GB" smtClean="0"/>
              <a:t>15/04/2018</a:t>
            </a:fld>
            <a:endParaRPr lang="en-GB"/>
          </a:p>
        </p:txBody>
      </p:sp>
      <p:sp>
        <p:nvSpPr>
          <p:cNvPr id="5" name="Footer Placeholder 4">
            <a:extLst>
              <a:ext uri="{FF2B5EF4-FFF2-40B4-BE49-F238E27FC236}">
                <a16:creationId xmlns:a16="http://schemas.microsoft.com/office/drawing/2014/main" id="{0596F382-4453-4717-9D69-D654FAF020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C775B-8B1A-4B9B-B117-A955340F62EC}"/>
              </a:ext>
            </a:extLst>
          </p:cNvPr>
          <p:cNvSpPr>
            <a:spLocks noGrp="1"/>
          </p:cNvSpPr>
          <p:nvPr>
            <p:ph type="sldNum" sz="quarter" idx="12"/>
          </p:nvPr>
        </p:nvSpPr>
        <p:spPr/>
        <p:txBody>
          <a:bodyPr/>
          <a:lstStyle/>
          <a:p>
            <a:fld id="{63B7F045-2DFC-48D9-8467-C040D73CCC99}" type="slidenum">
              <a:rPr lang="en-GB" smtClean="0"/>
              <a:t>‹#›</a:t>
            </a:fld>
            <a:endParaRPr lang="en-GB"/>
          </a:p>
        </p:txBody>
      </p:sp>
    </p:spTree>
    <p:extLst>
      <p:ext uri="{BB962C8B-B14F-4D97-AF65-F5344CB8AC3E}">
        <p14:creationId xmlns:p14="http://schemas.microsoft.com/office/powerpoint/2010/main" val="129293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CBA6-39C0-4966-8AF8-316F940B0D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6DC74B-5617-411D-974E-3CE0A794A9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B8EAE5-9957-4D16-A667-7EB2DBE9EC8B}"/>
              </a:ext>
            </a:extLst>
          </p:cNvPr>
          <p:cNvSpPr>
            <a:spLocks noGrp="1"/>
          </p:cNvSpPr>
          <p:nvPr>
            <p:ph type="dt" sz="half" idx="10"/>
          </p:nvPr>
        </p:nvSpPr>
        <p:spPr/>
        <p:txBody>
          <a:bodyPr/>
          <a:lstStyle/>
          <a:p>
            <a:fld id="{36FEF773-E0B7-4A5C-93FB-477BFB9C8FEA}" type="datetimeFigureOut">
              <a:rPr lang="en-GB" smtClean="0"/>
              <a:t>15/04/2018</a:t>
            </a:fld>
            <a:endParaRPr lang="en-GB"/>
          </a:p>
        </p:txBody>
      </p:sp>
      <p:sp>
        <p:nvSpPr>
          <p:cNvPr id="5" name="Footer Placeholder 4">
            <a:extLst>
              <a:ext uri="{FF2B5EF4-FFF2-40B4-BE49-F238E27FC236}">
                <a16:creationId xmlns:a16="http://schemas.microsoft.com/office/drawing/2014/main" id="{719175CE-3232-4624-9A6F-D8D017D702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2BDE43-125C-4464-8102-07FF41F981A8}"/>
              </a:ext>
            </a:extLst>
          </p:cNvPr>
          <p:cNvSpPr>
            <a:spLocks noGrp="1"/>
          </p:cNvSpPr>
          <p:nvPr>
            <p:ph type="sldNum" sz="quarter" idx="12"/>
          </p:nvPr>
        </p:nvSpPr>
        <p:spPr/>
        <p:txBody>
          <a:bodyPr/>
          <a:lstStyle/>
          <a:p>
            <a:fld id="{63B7F045-2DFC-48D9-8467-C040D73CCC99}" type="slidenum">
              <a:rPr lang="en-GB" smtClean="0"/>
              <a:t>‹#›</a:t>
            </a:fld>
            <a:endParaRPr lang="en-GB"/>
          </a:p>
        </p:txBody>
      </p:sp>
    </p:spTree>
    <p:extLst>
      <p:ext uri="{BB962C8B-B14F-4D97-AF65-F5344CB8AC3E}">
        <p14:creationId xmlns:p14="http://schemas.microsoft.com/office/powerpoint/2010/main" val="165167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105D1-D733-4680-A70C-CC0D079082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20FBAF-D7CB-4AA1-916F-BEAD102C54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9B2AA1-2D89-419F-9CCF-C7DBBE0397FF}"/>
              </a:ext>
            </a:extLst>
          </p:cNvPr>
          <p:cNvSpPr>
            <a:spLocks noGrp="1"/>
          </p:cNvSpPr>
          <p:nvPr>
            <p:ph type="dt" sz="half" idx="10"/>
          </p:nvPr>
        </p:nvSpPr>
        <p:spPr/>
        <p:txBody>
          <a:bodyPr/>
          <a:lstStyle/>
          <a:p>
            <a:fld id="{36FEF773-E0B7-4A5C-93FB-477BFB9C8FEA}" type="datetimeFigureOut">
              <a:rPr lang="en-GB" smtClean="0"/>
              <a:t>15/04/2018</a:t>
            </a:fld>
            <a:endParaRPr lang="en-GB"/>
          </a:p>
        </p:txBody>
      </p:sp>
      <p:sp>
        <p:nvSpPr>
          <p:cNvPr id="5" name="Footer Placeholder 4">
            <a:extLst>
              <a:ext uri="{FF2B5EF4-FFF2-40B4-BE49-F238E27FC236}">
                <a16:creationId xmlns:a16="http://schemas.microsoft.com/office/drawing/2014/main" id="{80CEFA77-A3AB-4365-8A2B-6BAAF91669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E2A364-0208-4B3A-AD35-F2C0B5C7D32B}"/>
              </a:ext>
            </a:extLst>
          </p:cNvPr>
          <p:cNvSpPr>
            <a:spLocks noGrp="1"/>
          </p:cNvSpPr>
          <p:nvPr>
            <p:ph type="sldNum" sz="quarter" idx="12"/>
          </p:nvPr>
        </p:nvSpPr>
        <p:spPr/>
        <p:txBody>
          <a:bodyPr/>
          <a:lstStyle/>
          <a:p>
            <a:fld id="{63B7F045-2DFC-48D9-8467-C040D73CCC99}" type="slidenum">
              <a:rPr lang="en-GB" smtClean="0"/>
              <a:t>‹#›</a:t>
            </a:fld>
            <a:endParaRPr lang="en-GB"/>
          </a:p>
        </p:txBody>
      </p:sp>
    </p:spTree>
    <p:extLst>
      <p:ext uri="{BB962C8B-B14F-4D97-AF65-F5344CB8AC3E}">
        <p14:creationId xmlns:p14="http://schemas.microsoft.com/office/powerpoint/2010/main" val="385750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F320-95F4-4AA7-8FBE-47333224CF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65C050-9217-4B77-BFE5-6EE3B2791C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1BB11-2A08-485D-9EBB-70D0BF544B82}"/>
              </a:ext>
            </a:extLst>
          </p:cNvPr>
          <p:cNvSpPr>
            <a:spLocks noGrp="1"/>
          </p:cNvSpPr>
          <p:nvPr>
            <p:ph type="dt" sz="half" idx="10"/>
          </p:nvPr>
        </p:nvSpPr>
        <p:spPr/>
        <p:txBody>
          <a:bodyPr/>
          <a:lstStyle/>
          <a:p>
            <a:fld id="{36FEF773-E0B7-4A5C-93FB-477BFB9C8FEA}" type="datetimeFigureOut">
              <a:rPr lang="en-GB" smtClean="0"/>
              <a:t>15/04/2018</a:t>
            </a:fld>
            <a:endParaRPr lang="en-GB"/>
          </a:p>
        </p:txBody>
      </p:sp>
      <p:sp>
        <p:nvSpPr>
          <p:cNvPr id="5" name="Footer Placeholder 4">
            <a:extLst>
              <a:ext uri="{FF2B5EF4-FFF2-40B4-BE49-F238E27FC236}">
                <a16:creationId xmlns:a16="http://schemas.microsoft.com/office/drawing/2014/main" id="{D4FBD999-B189-4720-8DEE-4CFEC115C0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C34179-29C8-4F2A-8945-5744A2D21886}"/>
              </a:ext>
            </a:extLst>
          </p:cNvPr>
          <p:cNvSpPr>
            <a:spLocks noGrp="1"/>
          </p:cNvSpPr>
          <p:nvPr>
            <p:ph type="sldNum" sz="quarter" idx="12"/>
          </p:nvPr>
        </p:nvSpPr>
        <p:spPr/>
        <p:txBody>
          <a:bodyPr/>
          <a:lstStyle/>
          <a:p>
            <a:fld id="{63B7F045-2DFC-48D9-8467-C040D73CCC99}" type="slidenum">
              <a:rPr lang="en-GB" smtClean="0"/>
              <a:t>‹#›</a:t>
            </a:fld>
            <a:endParaRPr lang="en-GB"/>
          </a:p>
        </p:txBody>
      </p:sp>
    </p:spTree>
    <p:extLst>
      <p:ext uri="{BB962C8B-B14F-4D97-AF65-F5344CB8AC3E}">
        <p14:creationId xmlns:p14="http://schemas.microsoft.com/office/powerpoint/2010/main" val="408566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0373-B6D9-430D-8228-04F87D0C6C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AF4267-0C14-4BC6-A306-CE18B50292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0E7B05-E9F9-4E3F-BDA7-2EC54AD6ADF4}"/>
              </a:ext>
            </a:extLst>
          </p:cNvPr>
          <p:cNvSpPr>
            <a:spLocks noGrp="1"/>
          </p:cNvSpPr>
          <p:nvPr>
            <p:ph type="dt" sz="half" idx="10"/>
          </p:nvPr>
        </p:nvSpPr>
        <p:spPr/>
        <p:txBody>
          <a:bodyPr/>
          <a:lstStyle/>
          <a:p>
            <a:fld id="{36FEF773-E0B7-4A5C-93FB-477BFB9C8FEA}" type="datetimeFigureOut">
              <a:rPr lang="en-GB" smtClean="0"/>
              <a:t>15/04/2018</a:t>
            </a:fld>
            <a:endParaRPr lang="en-GB"/>
          </a:p>
        </p:txBody>
      </p:sp>
      <p:sp>
        <p:nvSpPr>
          <p:cNvPr id="5" name="Footer Placeholder 4">
            <a:extLst>
              <a:ext uri="{FF2B5EF4-FFF2-40B4-BE49-F238E27FC236}">
                <a16:creationId xmlns:a16="http://schemas.microsoft.com/office/drawing/2014/main" id="{34386AC8-F2CF-4F40-B4F9-EDCD5A8A27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74289E-0F2C-412B-9935-04788F777614}"/>
              </a:ext>
            </a:extLst>
          </p:cNvPr>
          <p:cNvSpPr>
            <a:spLocks noGrp="1"/>
          </p:cNvSpPr>
          <p:nvPr>
            <p:ph type="sldNum" sz="quarter" idx="12"/>
          </p:nvPr>
        </p:nvSpPr>
        <p:spPr/>
        <p:txBody>
          <a:bodyPr/>
          <a:lstStyle/>
          <a:p>
            <a:fld id="{63B7F045-2DFC-48D9-8467-C040D73CCC99}" type="slidenum">
              <a:rPr lang="en-GB" smtClean="0"/>
              <a:t>‹#›</a:t>
            </a:fld>
            <a:endParaRPr lang="en-GB"/>
          </a:p>
        </p:txBody>
      </p:sp>
    </p:spTree>
    <p:extLst>
      <p:ext uri="{BB962C8B-B14F-4D97-AF65-F5344CB8AC3E}">
        <p14:creationId xmlns:p14="http://schemas.microsoft.com/office/powerpoint/2010/main" val="2492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93DB-A103-4361-B092-D1405C9CAF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2EB6B2-D34D-43EA-8299-A6CC1D3BE4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18BF4E-FD33-41B5-BE9B-C3C848D6A88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A47A77-2427-45ED-A03E-4AE8C5F3E97F}"/>
              </a:ext>
            </a:extLst>
          </p:cNvPr>
          <p:cNvSpPr>
            <a:spLocks noGrp="1"/>
          </p:cNvSpPr>
          <p:nvPr>
            <p:ph type="dt" sz="half" idx="10"/>
          </p:nvPr>
        </p:nvSpPr>
        <p:spPr/>
        <p:txBody>
          <a:bodyPr/>
          <a:lstStyle/>
          <a:p>
            <a:fld id="{36FEF773-E0B7-4A5C-93FB-477BFB9C8FEA}" type="datetimeFigureOut">
              <a:rPr lang="en-GB" smtClean="0"/>
              <a:t>15/04/2018</a:t>
            </a:fld>
            <a:endParaRPr lang="en-GB"/>
          </a:p>
        </p:txBody>
      </p:sp>
      <p:sp>
        <p:nvSpPr>
          <p:cNvPr id="6" name="Footer Placeholder 5">
            <a:extLst>
              <a:ext uri="{FF2B5EF4-FFF2-40B4-BE49-F238E27FC236}">
                <a16:creationId xmlns:a16="http://schemas.microsoft.com/office/drawing/2014/main" id="{47E0867C-DFE4-4555-ADB5-E1BE4A5B7C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F13CF2-4818-4885-B807-17BEC609ADC0}"/>
              </a:ext>
            </a:extLst>
          </p:cNvPr>
          <p:cNvSpPr>
            <a:spLocks noGrp="1"/>
          </p:cNvSpPr>
          <p:nvPr>
            <p:ph type="sldNum" sz="quarter" idx="12"/>
          </p:nvPr>
        </p:nvSpPr>
        <p:spPr/>
        <p:txBody>
          <a:bodyPr/>
          <a:lstStyle/>
          <a:p>
            <a:fld id="{63B7F045-2DFC-48D9-8467-C040D73CCC99}" type="slidenum">
              <a:rPr lang="en-GB" smtClean="0"/>
              <a:t>‹#›</a:t>
            </a:fld>
            <a:endParaRPr lang="en-GB"/>
          </a:p>
        </p:txBody>
      </p:sp>
    </p:spTree>
    <p:extLst>
      <p:ext uri="{BB962C8B-B14F-4D97-AF65-F5344CB8AC3E}">
        <p14:creationId xmlns:p14="http://schemas.microsoft.com/office/powerpoint/2010/main" val="2793569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75E35-1327-4934-AD5B-0C0D726D48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E31C92-4172-4571-8CC2-EFACFF9C6A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98A364-7239-4ED1-BCAA-0E6B74F395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4521AD-5981-4871-8803-0A8F1297F2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5EFC86-FBA4-4B22-9D22-59229B04EB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423DA0-C612-4524-8220-C79DA69D7F37}"/>
              </a:ext>
            </a:extLst>
          </p:cNvPr>
          <p:cNvSpPr>
            <a:spLocks noGrp="1"/>
          </p:cNvSpPr>
          <p:nvPr>
            <p:ph type="dt" sz="half" idx="10"/>
          </p:nvPr>
        </p:nvSpPr>
        <p:spPr/>
        <p:txBody>
          <a:bodyPr/>
          <a:lstStyle/>
          <a:p>
            <a:fld id="{36FEF773-E0B7-4A5C-93FB-477BFB9C8FEA}" type="datetimeFigureOut">
              <a:rPr lang="en-GB" smtClean="0"/>
              <a:t>15/04/2018</a:t>
            </a:fld>
            <a:endParaRPr lang="en-GB"/>
          </a:p>
        </p:txBody>
      </p:sp>
      <p:sp>
        <p:nvSpPr>
          <p:cNvPr id="8" name="Footer Placeholder 7">
            <a:extLst>
              <a:ext uri="{FF2B5EF4-FFF2-40B4-BE49-F238E27FC236}">
                <a16:creationId xmlns:a16="http://schemas.microsoft.com/office/drawing/2014/main" id="{0DB9AB83-3FE0-42EB-951C-F8808E8AC6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1D14B1-A9F7-4F17-A163-B99759BFB12F}"/>
              </a:ext>
            </a:extLst>
          </p:cNvPr>
          <p:cNvSpPr>
            <a:spLocks noGrp="1"/>
          </p:cNvSpPr>
          <p:nvPr>
            <p:ph type="sldNum" sz="quarter" idx="12"/>
          </p:nvPr>
        </p:nvSpPr>
        <p:spPr/>
        <p:txBody>
          <a:bodyPr/>
          <a:lstStyle/>
          <a:p>
            <a:fld id="{63B7F045-2DFC-48D9-8467-C040D73CCC99}" type="slidenum">
              <a:rPr lang="en-GB" smtClean="0"/>
              <a:t>‹#›</a:t>
            </a:fld>
            <a:endParaRPr lang="en-GB"/>
          </a:p>
        </p:txBody>
      </p:sp>
    </p:spTree>
    <p:extLst>
      <p:ext uri="{BB962C8B-B14F-4D97-AF65-F5344CB8AC3E}">
        <p14:creationId xmlns:p14="http://schemas.microsoft.com/office/powerpoint/2010/main" val="262752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E330-627D-4414-A8DB-5987BE5ED7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E3CF26-469E-4ED5-BB31-B2369B95EE8C}"/>
              </a:ext>
            </a:extLst>
          </p:cNvPr>
          <p:cNvSpPr>
            <a:spLocks noGrp="1"/>
          </p:cNvSpPr>
          <p:nvPr>
            <p:ph type="dt" sz="half" idx="10"/>
          </p:nvPr>
        </p:nvSpPr>
        <p:spPr/>
        <p:txBody>
          <a:bodyPr/>
          <a:lstStyle/>
          <a:p>
            <a:fld id="{36FEF773-E0B7-4A5C-93FB-477BFB9C8FEA}" type="datetimeFigureOut">
              <a:rPr lang="en-GB" smtClean="0"/>
              <a:t>15/04/2018</a:t>
            </a:fld>
            <a:endParaRPr lang="en-GB"/>
          </a:p>
        </p:txBody>
      </p:sp>
      <p:sp>
        <p:nvSpPr>
          <p:cNvPr id="4" name="Footer Placeholder 3">
            <a:extLst>
              <a:ext uri="{FF2B5EF4-FFF2-40B4-BE49-F238E27FC236}">
                <a16:creationId xmlns:a16="http://schemas.microsoft.com/office/drawing/2014/main" id="{39D37D5B-8163-4EFE-A605-B7AB85F01D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3DA2E3-6376-453B-9101-79C940A9FF73}"/>
              </a:ext>
            </a:extLst>
          </p:cNvPr>
          <p:cNvSpPr>
            <a:spLocks noGrp="1"/>
          </p:cNvSpPr>
          <p:nvPr>
            <p:ph type="sldNum" sz="quarter" idx="12"/>
          </p:nvPr>
        </p:nvSpPr>
        <p:spPr/>
        <p:txBody>
          <a:bodyPr/>
          <a:lstStyle/>
          <a:p>
            <a:fld id="{63B7F045-2DFC-48D9-8467-C040D73CCC99}" type="slidenum">
              <a:rPr lang="en-GB" smtClean="0"/>
              <a:t>‹#›</a:t>
            </a:fld>
            <a:endParaRPr lang="en-GB"/>
          </a:p>
        </p:txBody>
      </p:sp>
    </p:spTree>
    <p:extLst>
      <p:ext uri="{BB962C8B-B14F-4D97-AF65-F5344CB8AC3E}">
        <p14:creationId xmlns:p14="http://schemas.microsoft.com/office/powerpoint/2010/main" val="3144847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385A8-A992-4EB4-AFE1-1DDDEA3BEC13}"/>
              </a:ext>
            </a:extLst>
          </p:cNvPr>
          <p:cNvSpPr>
            <a:spLocks noGrp="1"/>
          </p:cNvSpPr>
          <p:nvPr>
            <p:ph type="dt" sz="half" idx="10"/>
          </p:nvPr>
        </p:nvSpPr>
        <p:spPr/>
        <p:txBody>
          <a:bodyPr/>
          <a:lstStyle/>
          <a:p>
            <a:fld id="{36FEF773-E0B7-4A5C-93FB-477BFB9C8FEA}" type="datetimeFigureOut">
              <a:rPr lang="en-GB" smtClean="0"/>
              <a:t>15/04/2018</a:t>
            </a:fld>
            <a:endParaRPr lang="en-GB"/>
          </a:p>
        </p:txBody>
      </p:sp>
      <p:sp>
        <p:nvSpPr>
          <p:cNvPr id="3" name="Footer Placeholder 2">
            <a:extLst>
              <a:ext uri="{FF2B5EF4-FFF2-40B4-BE49-F238E27FC236}">
                <a16:creationId xmlns:a16="http://schemas.microsoft.com/office/drawing/2014/main" id="{AC3B12EF-2548-4AA5-97F4-DCE202B4B3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74EFA7-62E5-47B5-B159-24D00302BDCD}"/>
              </a:ext>
            </a:extLst>
          </p:cNvPr>
          <p:cNvSpPr>
            <a:spLocks noGrp="1"/>
          </p:cNvSpPr>
          <p:nvPr>
            <p:ph type="sldNum" sz="quarter" idx="12"/>
          </p:nvPr>
        </p:nvSpPr>
        <p:spPr/>
        <p:txBody>
          <a:bodyPr/>
          <a:lstStyle/>
          <a:p>
            <a:fld id="{63B7F045-2DFC-48D9-8467-C040D73CCC99}" type="slidenum">
              <a:rPr lang="en-GB" smtClean="0"/>
              <a:t>‹#›</a:t>
            </a:fld>
            <a:endParaRPr lang="en-GB"/>
          </a:p>
        </p:txBody>
      </p:sp>
    </p:spTree>
    <p:extLst>
      <p:ext uri="{BB962C8B-B14F-4D97-AF65-F5344CB8AC3E}">
        <p14:creationId xmlns:p14="http://schemas.microsoft.com/office/powerpoint/2010/main" val="390715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C595C-0124-4E9A-A7FB-BCEFBE15A5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59D7A1-CD6B-47A4-BE1A-DDD1E098E2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72D507-F5F9-4C80-A03D-6143E32C3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FAA051-ECD8-4F08-BC45-18655D0EB7EF}"/>
              </a:ext>
            </a:extLst>
          </p:cNvPr>
          <p:cNvSpPr>
            <a:spLocks noGrp="1"/>
          </p:cNvSpPr>
          <p:nvPr>
            <p:ph type="dt" sz="half" idx="10"/>
          </p:nvPr>
        </p:nvSpPr>
        <p:spPr/>
        <p:txBody>
          <a:bodyPr/>
          <a:lstStyle/>
          <a:p>
            <a:fld id="{36FEF773-E0B7-4A5C-93FB-477BFB9C8FEA}" type="datetimeFigureOut">
              <a:rPr lang="en-GB" smtClean="0"/>
              <a:t>15/04/2018</a:t>
            </a:fld>
            <a:endParaRPr lang="en-GB"/>
          </a:p>
        </p:txBody>
      </p:sp>
      <p:sp>
        <p:nvSpPr>
          <p:cNvPr id="6" name="Footer Placeholder 5">
            <a:extLst>
              <a:ext uri="{FF2B5EF4-FFF2-40B4-BE49-F238E27FC236}">
                <a16:creationId xmlns:a16="http://schemas.microsoft.com/office/drawing/2014/main" id="{01B5A1B9-C15F-471F-8F3C-4BBD7EB198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03DA9E-B10E-4C92-AB20-3B67FED41A43}"/>
              </a:ext>
            </a:extLst>
          </p:cNvPr>
          <p:cNvSpPr>
            <a:spLocks noGrp="1"/>
          </p:cNvSpPr>
          <p:nvPr>
            <p:ph type="sldNum" sz="quarter" idx="12"/>
          </p:nvPr>
        </p:nvSpPr>
        <p:spPr/>
        <p:txBody>
          <a:bodyPr/>
          <a:lstStyle/>
          <a:p>
            <a:fld id="{63B7F045-2DFC-48D9-8467-C040D73CCC99}" type="slidenum">
              <a:rPr lang="en-GB" smtClean="0"/>
              <a:t>‹#›</a:t>
            </a:fld>
            <a:endParaRPr lang="en-GB"/>
          </a:p>
        </p:txBody>
      </p:sp>
    </p:spTree>
    <p:extLst>
      <p:ext uri="{BB962C8B-B14F-4D97-AF65-F5344CB8AC3E}">
        <p14:creationId xmlns:p14="http://schemas.microsoft.com/office/powerpoint/2010/main" val="179365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92278-8342-434A-AD29-50F0EFDBE8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102372-EE83-4514-872A-DE935CB966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399764-2C8C-4A64-AAC8-B8B59594A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3453E1-8618-4343-9300-82A72215D8E0}"/>
              </a:ext>
            </a:extLst>
          </p:cNvPr>
          <p:cNvSpPr>
            <a:spLocks noGrp="1"/>
          </p:cNvSpPr>
          <p:nvPr>
            <p:ph type="dt" sz="half" idx="10"/>
          </p:nvPr>
        </p:nvSpPr>
        <p:spPr/>
        <p:txBody>
          <a:bodyPr/>
          <a:lstStyle/>
          <a:p>
            <a:fld id="{36FEF773-E0B7-4A5C-93FB-477BFB9C8FEA}" type="datetimeFigureOut">
              <a:rPr lang="en-GB" smtClean="0"/>
              <a:t>15/04/2018</a:t>
            </a:fld>
            <a:endParaRPr lang="en-GB"/>
          </a:p>
        </p:txBody>
      </p:sp>
      <p:sp>
        <p:nvSpPr>
          <p:cNvPr id="6" name="Footer Placeholder 5">
            <a:extLst>
              <a:ext uri="{FF2B5EF4-FFF2-40B4-BE49-F238E27FC236}">
                <a16:creationId xmlns:a16="http://schemas.microsoft.com/office/drawing/2014/main" id="{F49054BA-DB06-494E-A9C6-B18324D982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3EA195-D6E9-4523-A871-94CE866B58C6}"/>
              </a:ext>
            </a:extLst>
          </p:cNvPr>
          <p:cNvSpPr>
            <a:spLocks noGrp="1"/>
          </p:cNvSpPr>
          <p:nvPr>
            <p:ph type="sldNum" sz="quarter" idx="12"/>
          </p:nvPr>
        </p:nvSpPr>
        <p:spPr/>
        <p:txBody>
          <a:bodyPr/>
          <a:lstStyle/>
          <a:p>
            <a:fld id="{63B7F045-2DFC-48D9-8467-C040D73CCC99}" type="slidenum">
              <a:rPr lang="en-GB" smtClean="0"/>
              <a:t>‹#›</a:t>
            </a:fld>
            <a:endParaRPr lang="en-GB"/>
          </a:p>
        </p:txBody>
      </p:sp>
    </p:spTree>
    <p:extLst>
      <p:ext uri="{BB962C8B-B14F-4D97-AF65-F5344CB8AC3E}">
        <p14:creationId xmlns:p14="http://schemas.microsoft.com/office/powerpoint/2010/main" val="202411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DC61B6-2AD6-424B-B93C-5250E8663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CF382F-7DF7-4168-9ED0-F017387D3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A837AD-7498-431D-8526-ABD71A672D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EF773-E0B7-4A5C-93FB-477BFB9C8FEA}" type="datetimeFigureOut">
              <a:rPr lang="en-GB" smtClean="0"/>
              <a:t>15/04/2018</a:t>
            </a:fld>
            <a:endParaRPr lang="en-GB"/>
          </a:p>
        </p:txBody>
      </p:sp>
      <p:sp>
        <p:nvSpPr>
          <p:cNvPr id="5" name="Footer Placeholder 4">
            <a:extLst>
              <a:ext uri="{FF2B5EF4-FFF2-40B4-BE49-F238E27FC236}">
                <a16:creationId xmlns:a16="http://schemas.microsoft.com/office/drawing/2014/main" id="{0C4A8195-2179-4176-86B2-D09E41C4C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7FF0D1-3DAA-4215-9C7C-F25765B0A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7F045-2DFC-48D9-8467-C040D73CCC99}" type="slidenum">
              <a:rPr lang="en-GB" smtClean="0"/>
              <a:t>‹#›</a:t>
            </a:fld>
            <a:endParaRPr lang="en-GB"/>
          </a:p>
        </p:txBody>
      </p:sp>
    </p:spTree>
    <p:extLst>
      <p:ext uri="{BB962C8B-B14F-4D97-AF65-F5344CB8AC3E}">
        <p14:creationId xmlns:p14="http://schemas.microsoft.com/office/powerpoint/2010/main" val="3225186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GB" dirty="0">
                <a:latin typeface="Comic Sans MS" panose="030F0702030302020204" pitchFamily="66" charset="0"/>
              </a:rPr>
              <a:t>Who are the key figures in Alevism?</a:t>
            </a:r>
          </a:p>
        </p:txBody>
      </p:sp>
      <p:pic>
        <p:nvPicPr>
          <p:cNvPr id="4" name="Content Placeholder 3"/>
          <p:cNvPicPr>
            <a:picLocks noGrp="1" noChangeAspect="1"/>
          </p:cNvPicPr>
          <p:nvPr>
            <p:ph idx="1"/>
          </p:nvPr>
        </p:nvPicPr>
        <p:blipFill>
          <a:blip r:embed="rId3"/>
          <a:stretch>
            <a:fillRect/>
          </a:stretch>
        </p:blipFill>
        <p:spPr>
          <a:xfrm>
            <a:off x="272485" y="2324559"/>
            <a:ext cx="11625732" cy="3260992"/>
          </a:xfrm>
          <a:prstGeom prst="rect">
            <a:avLst/>
          </a:prstGeom>
        </p:spPr>
      </p:pic>
    </p:spTree>
    <p:extLst>
      <p:ext uri="{BB962C8B-B14F-4D97-AF65-F5344CB8AC3E}">
        <p14:creationId xmlns:p14="http://schemas.microsoft.com/office/powerpoint/2010/main" val="275317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46095901"/>
              </p:ext>
            </p:extLst>
          </p:nvPr>
        </p:nvGraphicFramePr>
        <p:xfrm>
          <a:off x="2389861" y="2104953"/>
          <a:ext cx="7467600" cy="1737360"/>
        </p:xfrm>
        <a:graphic>
          <a:graphicData uri="http://schemas.openxmlformats.org/drawingml/2006/table">
            <a:tbl>
              <a:tblPr/>
              <a:tblGrid>
                <a:gridCol w="7467600">
                  <a:extLst>
                    <a:ext uri="{9D8B030D-6E8A-4147-A177-3AD203B41FA5}">
                      <a16:colId xmlns:a16="http://schemas.microsoft.com/office/drawing/2014/main" val="20000"/>
                    </a:ext>
                  </a:extLst>
                </a:gridCol>
              </a:tblGrid>
              <a:tr h="1629133">
                <a:tc>
                  <a:txBody>
                    <a:bodyPr/>
                    <a:lstStyle/>
                    <a:p>
                      <a:r>
                        <a:rPr lang="en-GB" sz="5400" dirty="0">
                          <a:solidFill>
                            <a:srgbClr val="000000"/>
                          </a:solidFill>
                          <a:effectLst/>
                          <a:latin typeface="Comic Sans MS" panose="030F0702030302020204" pitchFamily="66" charset="0"/>
                          <a:cs typeface="Calibri" panose="020F0502020204030204" pitchFamily="34" charset="0"/>
                        </a:rPr>
                        <a:t>What do you already know about Alevism?</a:t>
                      </a:r>
                    </a:p>
                  </a:txBody>
                  <a:tcPr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0672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6771"/>
            <a:ext cx="10487140" cy="3745734"/>
          </a:xfrm>
          <a:solidFill>
            <a:schemeClr val="accent3">
              <a:lumMod val="20000"/>
              <a:lumOff val="80000"/>
            </a:schemeClr>
          </a:solidFill>
        </p:spPr>
        <p:txBody>
          <a:bodyPr>
            <a:normAutofit/>
          </a:bodyPr>
          <a:lstStyle/>
          <a:p>
            <a:pPr algn="ctr"/>
            <a:r>
              <a:rPr lang="en-GB" sz="5300" dirty="0">
                <a:latin typeface="Comic Sans MS" panose="030F0702030302020204" pitchFamily="66" charset="0"/>
              </a:rPr>
              <a:t>1 Why is Ali important in Alevism?</a:t>
            </a:r>
            <a:r>
              <a:rPr lang="en-GB" sz="3600" dirty="0">
                <a:latin typeface="Comic Sans MS" panose="030F0702030302020204" pitchFamily="66" charset="0"/>
              </a:rPr>
              <a:t> </a:t>
            </a:r>
          </a:p>
        </p:txBody>
      </p:sp>
    </p:spTree>
    <p:extLst>
      <p:ext uri="{BB962C8B-B14F-4D97-AF65-F5344CB8AC3E}">
        <p14:creationId xmlns:p14="http://schemas.microsoft.com/office/powerpoint/2010/main" val="291418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1521980"/>
              </p:ext>
            </p:extLst>
          </p:nvPr>
        </p:nvGraphicFramePr>
        <p:xfrm>
          <a:off x="1047338" y="762000"/>
          <a:ext cx="3769989" cy="762000"/>
        </p:xfrm>
        <a:graphic>
          <a:graphicData uri="http://schemas.openxmlformats.org/drawingml/2006/table">
            <a:tbl>
              <a:tblPr/>
              <a:tblGrid>
                <a:gridCol w="3769989">
                  <a:extLst>
                    <a:ext uri="{9D8B030D-6E8A-4147-A177-3AD203B41FA5}">
                      <a16:colId xmlns:a16="http://schemas.microsoft.com/office/drawing/2014/main" val="20000"/>
                    </a:ext>
                  </a:extLst>
                </a:gridCol>
              </a:tblGrid>
              <a:tr h="721112">
                <a:tc>
                  <a:txBody>
                    <a:bodyPr/>
                    <a:lstStyle/>
                    <a:p>
                      <a:r>
                        <a:rPr lang="en-GB" sz="4400" b="0" u="none" dirty="0">
                          <a:solidFill>
                            <a:srgbClr val="000000"/>
                          </a:solidFill>
                          <a:effectLst/>
                          <a:latin typeface="Comic Sans MS" panose="030F0702030302020204" pitchFamily="66" charset="0"/>
                          <a:cs typeface="Calibri" panose="020F0502020204030204" pitchFamily="34" charset="0"/>
                        </a:rPr>
                        <a:t>Who is Ali?</a:t>
                      </a:r>
                      <a:endParaRPr lang="en-GB" sz="4400" b="0" u="none" dirty="0">
                        <a:effectLst/>
                        <a:latin typeface="Comic Sans MS" panose="030F0702030302020204" pitchFamily="66" charset="0"/>
                        <a:cs typeface="Calibri" panose="020F0502020204030204" pitchFamily="34" charset="0"/>
                      </a:endParaRPr>
                    </a:p>
                  </a:txBody>
                  <a:tcPr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20709127"/>
              </p:ext>
            </p:extLst>
          </p:nvPr>
        </p:nvGraphicFramePr>
        <p:xfrm>
          <a:off x="672902" y="2144826"/>
          <a:ext cx="6460120" cy="3535657"/>
        </p:xfrm>
        <a:graphic>
          <a:graphicData uri="http://schemas.openxmlformats.org/drawingml/2006/table">
            <a:tbl>
              <a:tblPr/>
              <a:tblGrid>
                <a:gridCol w="6460120">
                  <a:extLst>
                    <a:ext uri="{9D8B030D-6E8A-4147-A177-3AD203B41FA5}">
                      <a16:colId xmlns:a16="http://schemas.microsoft.com/office/drawing/2014/main" val="20000"/>
                    </a:ext>
                  </a:extLst>
                </a:gridCol>
              </a:tblGrid>
              <a:tr h="3535657">
                <a:tc>
                  <a:txBody>
                    <a:bodyPr/>
                    <a:lstStyle/>
                    <a:p>
                      <a:pPr marL="457200" marR="0" indent="-457200" algn="l" defTabSz="914400" rtl="0" eaLnBrk="1" fontAlgn="auto" latinLnBrk="0" hangingPunct="1">
                        <a:lnSpc>
                          <a:spcPct val="100000"/>
                        </a:lnSpc>
                        <a:spcBef>
                          <a:spcPts val="0"/>
                        </a:spcBef>
                        <a:spcAft>
                          <a:spcPts val="0"/>
                        </a:spcAft>
                        <a:buClrTx/>
                        <a:buSzTx/>
                        <a:buFont typeface="Arial" charset="0"/>
                        <a:buChar char="•"/>
                        <a:tabLst/>
                        <a:defRPr/>
                      </a:pPr>
                      <a:r>
                        <a:rPr lang="en-GB" sz="2800" dirty="0" err="1">
                          <a:solidFill>
                            <a:srgbClr val="000000"/>
                          </a:solidFill>
                          <a:effectLst/>
                          <a:latin typeface="Comic Sans MS" panose="030F0702030302020204" pitchFamily="66" charset="0"/>
                        </a:rPr>
                        <a:t>Alevis</a:t>
                      </a:r>
                      <a:r>
                        <a:rPr lang="en-GB" sz="2800" baseline="0" dirty="0">
                          <a:solidFill>
                            <a:srgbClr val="000000"/>
                          </a:solidFill>
                          <a:effectLst/>
                          <a:latin typeface="Comic Sans MS" panose="030F0702030302020204" pitchFamily="66" charset="0"/>
                        </a:rPr>
                        <a:t> believe Ali is the most important figure in Alevism.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GB" sz="2800" dirty="0">
                        <a:effectLst/>
                        <a:latin typeface="Comic Sans MS" panose="030F0702030302020204" pitchFamily="66" charset="0"/>
                      </a:endParaRPr>
                    </a:p>
                    <a:p>
                      <a:pPr marL="457200" indent="-457200">
                        <a:buFont typeface="Arial" charset="0"/>
                        <a:buChar char="•"/>
                      </a:pPr>
                      <a:r>
                        <a:rPr lang="en-GB" sz="2800" dirty="0">
                          <a:solidFill>
                            <a:srgbClr val="000000"/>
                          </a:solidFill>
                          <a:effectLst/>
                          <a:latin typeface="Comic Sans MS" panose="030F0702030302020204" pitchFamily="66" charset="0"/>
                        </a:rPr>
                        <a:t>Ali was prophet </a:t>
                      </a:r>
                      <a:r>
                        <a:rPr lang="en-GB" sz="2800" dirty="0" err="1">
                          <a:solidFill>
                            <a:srgbClr val="000000"/>
                          </a:solidFill>
                          <a:effectLst/>
                          <a:latin typeface="Comic Sans MS" panose="030F0702030302020204" pitchFamily="66" charset="0"/>
                        </a:rPr>
                        <a:t>Muhammet’s</a:t>
                      </a:r>
                      <a:r>
                        <a:rPr lang="en-GB" sz="2800" dirty="0">
                          <a:solidFill>
                            <a:srgbClr val="000000"/>
                          </a:solidFill>
                          <a:effectLst/>
                          <a:latin typeface="Comic Sans MS" panose="030F0702030302020204" pitchFamily="66" charset="0"/>
                        </a:rPr>
                        <a:t> (Muhammad) cousin. He was also married to </a:t>
                      </a:r>
                      <a:r>
                        <a:rPr lang="en-GB" sz="2800" dirty="0" err="1">
                          <a:solidFill>
                            <a:srgbClr val="000000"/>
                          </a:solidFill>
                          <a:effectLst/>
                          <a:latin typeface="Comic Sans MS" panose="030F0702030302020204" pitchFamily="66" charset="0"/>
                        </a:rPr>
                        <a:t>Muhammet's</a:t>
                      </a:r>
                      <a:r>
                        <a:rPr lang="en-GB" sz="2800" dirty="0">
                          <a:solidFill>
                            <a:srgbClr val="000000"/>
                          </a:solidFill>
                          <a:effectLst/>
                          <a:latin typeface="Comic Sans MS" panose="030F0702030302020204" pitchFamily="66" charset="0"/>
                        </a:rPr>
                        <a:t> daughter. </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3" name="Picture 2" descr="A person wearing a mask&#10;&#10;Description generated with high confidence">
            <a:extLst>
              <a:ext uri="{FF2B5EF4-FFF2-40B4-BE49-F238E27FC236}">
                <a16:creationId xmlns:a16="http://schemas.microsoft.com/office/drawing/2014/main" id="{98A1DCEA-98BE-454A-B6CC-33CCA7EAC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400" y="1082351"/>
            <a:ext cx="3818698" cy="5251833"/>
          </a:xfrm>
          <a:prstGeom prst="rect">
            <a:avLst/>
          </a:prstGeom>
        </p:spPr>
      </p:pic>
    </p:spTree>
    <p:extLst>
      <p:ext uri="{BB962C8B-B14F-4D97-AF65-F5344CB8AC3E}">
        <p14:creationId xmlns:p14="http://schemas.microsoft.com/office/powerpoint/2010/main" val="174969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7193" r="20751"/>
          <a:stretch/>
        </p:blipFill>
        <p:spPr bwMode="auto">
          <a:xfrm>
            <a:off x="7550801" y="977379"/>
            <a:ext cx="3994878" cy="4639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1404" y="1843950"/>
            <a:ext cx="7823551" cy="3170099"/>
          </a:xfrm>
          <a:prstGeom prst="rect">
            <a:avLst/>
          </a:prstGeom>
          <a:noFill/>
        </p:spPr>
        <p:txBody>
          <a:bodyPr wrap="square" rtlCol="0">
            <a:spAutoFit/>
          </a:bodyPr>
          <a:lstStyle/>
          <a:p>
            <a:pPr lvl="0"/>
            <a:endParaRPr lang="en-GB" sz="4000" dirty="0">
              <a:solidFill>
                <a:srgbClr val="000000"/>
              </a:solidFill>
              <a:latin typeface="Comic Sans MS" panose="030F0702030302020204" pitchFamily="66" charset="0"/>
            </a:endParaRPr>
          </a:p>
          <a:p>
            <a:pPr lvl="0"/>
            <a:r>
              <a:rPr lang="en-GB" sz="4000" dirty="0">
                <a:solidFill>
                  <a:srgbClr val="000000"/>
                </a:solidFill>
                <a:latin typeface="Comic Sans MS" panose="030F0702030302020204" pitchFamily="66" charset="0"/>
              </a:rPr>
              <a:t>What sort of person do you think he was?</a:t>
            </a:r>
          </a:p>
          <a:p>
            <a:pPr lvl="0"/>
            <a:endParaRPr lang="en-GB" sz="4000" dirty="0">
              <a:solidFill>
                <a:srgbClr val="000000"/>
              </a:solidFill>
              <a:latin typeface="Comic Sans MS" panose="030F0702030302020204" pitchFamily="66" charset="0"/>
            </a:endParaRPr>
          </a:p>
          <a:p>
            <a:pPr lvl="0"/>
            <a:r>
              <a:rPr lang="en-GB" sz="4000" dirty="0">
                <a:solidFill>
                  <a:srgbClr val="000000"/>
                </a:solidFill>
                <a:latin typeface="Comic Sans MS" panose="030F0702030302020204" pitchFamily="66" charset="0"/>
              </a:rPr>
              <a:t>What makes you think this?</a:t>
            </a:r>
          </a:p>
        </p:txBody>
      </p:sp>
    </p:spTree>
    <p:extLst>
      <p:ext uri="{BB962C8B-B14F-4D97-AF65-F5344CB8AC3E}">
        <p14:creationId xmlns:p14="http://schemas.microsoft.com/office/powerpoint/2010/main" val="584070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77091699"/>
              </p:ext>
            </p:extLst>
          </p:nvPr>
        </p:nvGraphicFramePr>
        <p:xfrm>
          <a:off x="574279" y="286440"/>
          <a:ext cx="6747520" cy="5092088"/>
        </p:xfrm>
        <a:graphic>
          <a:graphicData uri="http://schemas.openxmlformats.org/drawingml/2006/table">
            <a:tbl>
              <a:tblPr/>
              <a:tblGrid>
                <a:gridCol w="6747520">
                  <a:extLst>
                    <a:ext uri="{9D8B030D-6E8A-4147-A177-3AD203B41FA5}">
                      <a16:colId xmlns:a16="http://schemas.microsoft.com/office/drawing/2014/main" val="20000"/>
                    </a:ext>
                  </a:extLst>
                </a:gridCol>
              </a:tblGrid>
              <a:tr h="5092088">
                <a:tc>
                  <a:txBody>
                    <a:bodyPr/>
                    <a:lstStyle/>
                    <a:p>
                      <a:pPr marL="0" algn="l" defTabSz="914400" rtl="0" eaLnBrk="1" latinLnBrk="0" hangingPunct="1"/>
                      <a:endParaRPr lang="en-GB" sz="4000" kern="1200" dirty="0">
                        <a:solidFill>
                          <a:srgbClr val="000000"/>
                        </a:solidFill>
                        <a:effectLst/>
                        <a:latin typeface="Comic Sans MS" panose="030F0702030302020204" pitchFamily="66" charset="0"/>
                        <a:ea typeface="+mn-ea"/>
                        <a:cs typeface="+mn-cs"/>
                      </a:endParaRPr>
                    </a:p>
                    <a:p>
                      <a:pPr marL="0" algn="l" defTabSz="914400" rtl="0" eaLnBrk="1" latinLnBrk="0" hangingPunct="1"/>
                      <a:endParaRPr lang="en-GB" sz="4000" kern="1200" dirty="0">
                        <a:solidFill>
                          <a:srgbClr val="000000"/>
                        </a:solidFill>
                        <a:effectLst/>
                        <a:latin typeface="Comic Sans MS" panose="030F0702030302020204" pitchFamily="66" charset="0"/>
                        <a:ea typeface="+mn-ea"/>
                        <a:cs typeface="+mn-cs"/>
                      </a:endParaRPr>
                    </a:p>
                    <a:p>
                      <a:pPr marL="0" algn="l" defTabSz="914400" rtl="0" eaLnBrk="1" latinLnBrk="0" hangingPunct="1"/>
                      <a:endParaRPr lang="en-GB" sz="4000" kern="1200" dirty="0">
                        <a:solidFill>
                          <a:srgbClr val="000000"/>
                        </a:solidFill>
                        <a:effectLst/>
                        <a:latin typeface="Comic Sans MS" panose="030F0702030302020204" pitchFamily="66" charset="0"/>
                        <a:ea typeface="+mn-ea"/>
                        <a:cs typeface="+mn-cs"/>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2" name="TextBox 1"/>
          <p:cNvSpPr txBox="1"/>
          <p:nvPr/>
        </p:nvSpPr>
        <p:spPr>
          <a:xfrm>
            <a:off x="598759" y="1874728"/>
            <a:ext cx="7235160" cy="3108543"/>
          </a:xfrm>
          <a:prstGeom prst="rect">
            <a:avLst/>
          </a:prstGeom>
          <a:noFill/>
        </p:spPr>
        <p:txBody>
          <a:bodyPr wrap="square" rtlCol="0">
            <a:spAutoFit/>
          </a:bodyPr>
          <a:lstStyle/>
          <a:p>
            <a:r>
              <a:rPr lang="en-GB" sz="2800" dirty="0">
                <a:latin typeface="Comic Sans MS" panose="030F0702030302020204" pitchFamily="66" charset="0"/>
              </a:rPr>
              <a:t>Ali believed that knowledge is very important.</a:t>
            </a:r>
          </a:p>
          <a:p>
            <a:r>
              <a:rPr lang="en-GB" sz="2800" dirty="0">
                <a:latin typeface="Comic Sans MS" panose="030F0702030302020204" pitchFamily="66" charset="0"/>
              </a:rPr>
              <a:t> </a:t>
            </a:r>
          </a:p>
          <a:p>
            <a:pPr lvl="0"/>
            <a:r>
              <a:rPr lang="en-GB" sz="2800" dirty="0">
                <a:solidFill>
                  <a:srgbClr val="000000"/>
                </a:solidFill>
                <a:latin typeface="Comic Sans MS" panose="030F0702030302020204" pitchFamily="66" charset="0"/>
                <a:cs typeface="Calibri" panose="020F0502020204030204" pitchFamily="34" charset="0"/>
              </a:rPr>
              <a:t>He believed that people should have good knowledge. </a:t>
            </a:r>
          </a:p>
          <a:p>
            <a:pPr lvl="0"/>
            <a:endParaRPr lang="en-GB" sz="2800" dirty="0">
              <a:solidFill>
                <a:srgbClr val="000000"/>
              </a:solidFill>
              <a:latin typeface="Comic Sans MS" panose="030F0702030302020204" pitchFamily="66" charset="0"/>
              <a:cs typeface="Calibri" panose="020F0502020204030204" pitchFamily="34" charset="0"/>
            </a:endParaRPr>
          </a:p>
          <a:p>
            <a:pPr lvl="0"/>
            <a:r>
              <a:rPr lang="en-GB" sz="2800" dirty="0">
                <a:solidFill>
                  <a:srgbClr val="000000"/>
                </a:solidFill>
                <a:latin typeface="Comic Sans MS" panose="030F0702030302020204" pitchFamily="66" charset="0"/>
                <a:cs typeface="Calibri" panose="020F0502020204030204" pitchFamily="34" charset="0"/>
              </a:rPr>
              <a:t>What do you think is ‘good’ knowledge?</a:t>
            </a:r>
          </a:p>
        </p:txBody>
      </p:sp>
      <p:pic>
        <p:nvPicPr>
          <p:cNvPr id="4" name="Picture 3" descr="A person wearing a green shirt&#10;&#10;Description generated with very high confidence">
            <a:extLst>
              <a:ext uri="{FF2B5EF4-FFF2-40B4-BE49-F238E27FC236}">
                <a16:creationId xmlns:a16="http://schemas.microsoft.com/office/drawing/2014/main" id="{6E2D278F-D9D5-47F3-97DF-DD0EE3DB8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6038" y="1009649"/>
            <a:ext cx="3524250" cy="4838700"/>
          </a:xfrm>
          <a:prstGeom prst="rect">
            <a:avLst/>
          </a:prstGeom>
        </p:spPr>
      </p:pic>
    </p:spTree>
    <p:extLst>
      <p:ext uri="{BB962C8B-B14F-4D97-AF65-F5344CB8AC3E}">
        <p14:creationId xmlns:p14="http://schemas.microsoft.com/office/powerpoint/2010/main" val="3383513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3211831"/>
              </p:ext>
            </p:extLst>
          </p:nvPr>
        </p:nvGraphicFramePr>
        <p:xfrm>
          <a:off x="456496" y="272285"/>
          <a:ext cx="7467600" cy="1554480"/>
        </p:xfrm>
        <a:graphic>
          <a:graphicData uri="http://schemas.openxmlformats.org/drawingml/2006/table">
            <a:tbl>
              <a:tblPr/>
              <a:tblGrid>
                <a:gridCol w="7467600">
                  <a:extLst>
                    <a:ext uri="{9D8B030D-6E8A-4147-A177-3AD203B41FA5}">
                      <a16:colId xmlns:a16="http://schemas.microsoft.com/office/drawing/2014/main" val="20000"/>
                    </a:ext>
                  </a:extLst>
                </a:gridCol>
              </a:tblGrid>
              <a:tr h="0">
                <a:tc>
                  <a:txBody>
                    <a:bodyPr/>
                    <a:lstStyle/>
                    <a:p>
                      <a:r>
                        <a:rPr lang="en-GB" sz="3200" dirty="0">
                          <a:latin typeface="Comic Sans MS" panose="030F0702030302020204" pitchFamily="66" charset="0"/>
                        </a:rPr>
                        <a:t>This is a picture of </a:t>
                      </a:r>
                      <a:r>
                        <a:rPr lang="en-GB" sz="3200" dirty="0" err="1">
                          <a:latin typeface="Comic Sans MS" panose="030F0702030302020204" pitchFamily="66" charset="0"/>
                        </a:rPr>
                        <a:t>Haci</a:t>
                      </a:r>
                      <a:r>
                        <a:rPr lang="en-GB" sz="3200" dirty="0">
                          <a:latin typeface="Comic Sans MS" panose="030F0702030302020204" pitchFamily="66" charset="0"/>
                        </a:rPr>
                        <a:t> </a:t>
                      </a:r>
                      <a:r>
                        <a:rPr lang="en-GB" sz="3200" dirty="0" err="1">
                          <a:latin typeface="Comic Sans MS" panose="030F0702030302020204" pitchFamily="66" charset="0"/>
                        </a:rPr>
                        <a:t>Bektas</a:t>
                      </a:r>
                      <a:r>
                        <a:rPr lang="en-GB" sz="3200" dirty="0">
                          <a:latin typeface="Comic Sans MS" panose="030F0702030302020204" pitchFamily="66" charset="0"/>
                        </a:rPr>
                        <a:t> </a:t>
                      </a:r>
                      <a:r>
                        <a:rPr lang="en-GB" sz="3200" dirty="0" err="1">
                          <a:latin typeface="Comic Sans MS" panose="030F0702030302020204" pitchFamily="66" charset="0"/>
                        </a:rPr>
                        <a:t>Veli</a:t>
                      </a:r>
                      <a:r>
                        <a:rPr lang="en-GB" sz="3200" dirty="0">
                          <a:latin typeface="Comic Sans MS" panose="030F0702030302020204" pitchFamily="66" charset="0"/>
                        </a:rPr>
                        <a:t> and he also believed in the importance of knowledge. </a:t>
                      </a:r>
                      <a:endParaRPr lang="en-GB" sz="3200" b="0" dirty="0">
                        <a:effectLst/>
                        <a:latin typeface="Calibri" panose="020F0502020204030204" pitchFamily="34" charset="0"/>
                        <a:cs typeface="Calibri" panose="020F0502020204030204" pitchFamily="34" charset="0"/>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4"/>
          <p:cNvSpPr/>
          <p:nvPr/>
        </p:nvSpPr>
        <p:spPr>
          <a:xfrm>
            <a:off x="1050875" y="2570522"/>
            <a:ext cx="6278841" cy="1569660"/>
          </a:xfrm>
          <a:prstGeom prst="rect">
            <a:avLst/>
          </a:prstGeom>
        </p:spPr>
        <p:txBody>
          <a:bodyPr wrap="square">
            <a:spAutoFit/>
          </a:bodyPr>
          <a:lstStyle/>
          <a:p>
            <a:r>
              <a:rPr lang="en-GB" sz="3200" dirty="0">
                <a:solidFill>
                  <a:srgbClr val="FF0000"/>
                </a:solidFill>
                <a:latin typeface="Comic Sans MS" panose="030F0702030302020204" pitchFamily="66" charset="0"/>
                <a:cs typeface="Calibri" panose="020F0502020204030204" pitchFamily="34" charset="0"/>
              </a:rPr>
              <a:t>’Without science(knowledge), the end of the path would be dark (</a:t>
            </a:r>
            <a:r>
              <a:rPr lang="en-GB" sz="3200" dirty="0" err="1">
                <a:solidFill>
                  <a:srgbClr val="FF0000"/>
                </a:solidFill>
                <a:latin typeface="Comic Sans MS" panose="030F0702030302020204" pitchFamily="66" charset="0"/>
                <a:cs typeface="Calibri" panose="020F0502020204030204" pitchFamily="34" charset="0"/>
              </a:rPr>
              <a:t>Haci</a:t>
            </a:r>
            <a:r>
              <a:rPr lang="en-GB" sz="3200" dirty="0">
                <a:solidFill>
                  <a:srgbClr val="FF0000"/>
                </a:solidFill>
                <a:latin typeface="Comic Sans MS" panose="030F0702030302020204" pitchFamily="66" charset="0"/>
                <a:cs typeface="Calibri" panose="020F0502020204030204" pitchFamily="34" charset="0"/>
              </a:rPr>
              <a:t> </a:t>
            </a:r>
            <a:r>
              <a:rPr lang="en-GB" sz="3200" dirty="0" err="1">
                <a:solidFill>
                  <a:srgbClr val="FF0000"/>
                </a:solidFill>
                <a:latin typeface="Comic Sans MS" panose="030F0702030302020204" pitchFamily="66" charset="0"/>
                <a:cs typeface="Calibri" panose="020F0502020204030204" pitchFamily="34" charset="0"/>
              </a:rPr>
              <a:t>Bektas</a:t>
            </a:r>
            <a:r>
              <a:rPr lang="en-GB" sz="3200" dirty="0">
                <a:solidFill>
                  <a:srgbClr val="FF0000"/>
                </a:solidFill>
                <a:latin typeface="Comic Sans MS" panose="030F0702030302020204" pitchFamily="66" charset="0"/>
                <a:cs typeface="Calibri" panose="020F0502020204030204" pitchFamily="34" charset="0"/>
              </a:rPr>
              <a:t> </a:t>
            </a:r>
            <a:r>
              <a:rPr lang="en-GB" sz="3200" dirty="0" err="1">
                <a:solidFill>
                  <a:srgbClr val="FF0000"/>
                </a:solidFill>
                <a:latin typeface="Comic Sans MS" panose="030F0702030302020204" pitchFamily="66" charset="0"/>
                <a:cs typeface="Calibri" panose="020F0502020204030204" pitchFamily="34" charset="0"/>
              </a:rPr>
              <a:t>Veli</a:t>
            </a:r>
            <a:r>
              <a:rPr lang="en-GB" sz="3200" dirty="0">
                <a:solidFill>
                  <a:srgbClr val="FF0000"/>
                </a:solidFill>
                <a:latin typeface="Comic Sans MS" panose="030F0702030302020204" pitchFamily="66" charset="0"/>
                <a:cs typeface="Calibri" panose="020F0502020204030204" pitchFamily="34" charset="0"/>
              </a:rPr>
              <a:t>)</a:t>
            </a:r>
          </a:p>
        </p:txBody>
      </p:sp>
      <p:sp>
        <p:nvSpPr>
          <p:cNvPr id="6" name="Rectangle 5"/>
          <p:cNvSpPr/>
          <p:nvPr/>
        </p:nvSpPr>
        <p:spPr>
          <a:xfrm>
            <a:off x="456496" y="4883940"/>
            <a:ext cx="10930597" cy="1323439"/>
          </a:xfrm>
          <a:prstGeom prst="rect">
            <a:avLst/>
          </a:prstGeom>
        </p:spPr>
        <p:txBody>
          <a:bodyPr wrap="square">
            <a:spAutoFit/>
          </a:bodyPr>
          <a:lstStyle/>
          <a:p>
            <a:r>
              <a:rPr lang="en-GB" sz="4000" dirty="0">
                <a:latin typeface="Comic Sans MS" panose="030F0702030302020204" pitchFamily="66" charset="0"/>
              </a:rPr>
              <a:t>It means that Alevi faith and beliefs should be based on reason, experience and evidence.</a:t>
            </a:r>
          </a:p>
        </p:txBody>
      </p:sp>
      <p:pic>
        <p:nvPicPr>
          <p:cNvPr id="3" name="Picture 2">
            <a:extLst>
              <a:ext uri="{FF2B5EF4-FFF2-40B4-BE49-F238E27FC236}">
                <a16:creationId xmlns:a16="http://schemas.microsoft.com/office/drawing/2014/main" id="{93B23013-8C21-43A3-B330-04B30728F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955" y="441142"/>
            <a:ext cx="2968138" cy="4139772"/>
          </a:xfrm>
          <a:prstGeom prst="rect">
            <a:avLst/>
          </a:prstGeom>
        </p:spPr>
      </p:pic>
    </p:spTree>
    <p:extLst>
      <p:ext uri="{BB962C8B-B14F-4D97-AF65-F5344CB8AC3E}">
        <p14:creationId xmlns:p14="http://schemas.microsoft.com/office/powerpoint/2010/main" val="349394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06321508"/>
              </p:ext>
            </p:extLst>
          </p:nvPr>
        </p:nvGraphicFramePr>
        <p:xfrm>
          <a:off x="539231" y="640476"/>
          <a:ext cx="10716335" cy="1432560"/>
        </p:xfrm>
        <a:graphic>
          <a:graphicData uri="http://schemas.openxmlformats.org/drawingml/2006/table">
            <a:tbl>
              <a:tblPr/>
              <a:tblGrid>
                <a:gridCol w="10716335">
                  <a:extLst>
                    <a:ext uri="{9D8B030D-6E8A-4147-A177-3AD203B41FA5}">
                      <a16:colId xmlns:a16="http://schemas.microsoft.com/office/drawing/2014/main" val="20000"/>
                    </a:ext>
                  </a:extLst>
                </a:gridCol>
              </a:tblGrid>
              <a:tr h="0">
                <a:tc>
                  <a:txBody>
                    <a:bodyPr/>
                    <a:lstStyle/>
                    <a:p>
                      <a:r>
                        <a:rPr lang="en-GB" sz="4400" b="0" u="none" dirty="0">
                          <a:solidFill>
                            <a:srgbClr val="000000"/>
                          </a:solidFill>
                          <a:effectLst/>
                          <a:latin typeface="Comic Sans MS" panose="030F0702030302020204" pitchFamily="66" charset="0"/>
                          <a:cs typeface="Calibri" panose="020F0502020204030204" pitchFamily="34" charset="0"/>
                        </a:rPr>
                        <a:t>Task Diamond 9</a:t>
                      </a:r>
                    </a:p>
                    <a:p>
                      <a:r>
                        <a:rPr lang="en-GB" sz="4400" b="0" u="none" dirty="0">
                          <a:solidFill>
                            <a:srgbClr val="000000"/>
                          </a:solidFill>
                          <a:effectLst/>
                          <a:latin typeface="Comic Sans MS" panose="030F0702030302020204" pitchFamily="66" charset="0"/>
                          <a:cs typeface="Calibri" panose="020F0502020204030204" pitchFamily="34" charset="0"/>
                        </a:rPr>
                        <a:t>What is most important in life?</a:t>
                      </a:r>
                      <a:endParaRPr lang="en-GB" sz="4400" b="0" u="none" dirty="0">
                        <a:effectLst/>
                        <a:latin typeface="Comic Sans MS" panose="030F0702030302020204" pitchFamily="66" charset="0"/>
                        <a:cs typeface="Calibri" panose="020F0502020204030204" pitchFamily="34" charset="0"/>
                      </a:endParaRPr>
                    </a:p>
                  </a:txBody>
                  <a:tcPr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10000"/>
                  </a:ext>
                </a:extLst>
              </a:tr>
            </a:tbl>
          </a:graphicData>
        </a:graphic>
      </p:graphicFrame>
      <p:sp>
        <p:nvSpPr>
          <p:cNvPr id="2" name="TextBox 1"/>
          <p:cNvSpPr txBox="1"/>
          <p:nvPr/>
        </p:nvSpPr>
        <p:spPr>
          <a:xfrm>
            <a:off x="936434" y="1883884"/>
            <a:ext cx="3073706" cy="369332"/>
          </a:xfrm>
          <a:prstGeom prst="rect">
            <a:avLst/>
          </a:prstGeom>
          <a:noFill/>
        </p:spPr>
        <p:txBody>
          <a:bodyPr wrap="square" rtlCol="0">
            <a:spAutoFit/>
          </a:bodyPr>
          <a:lstStyle/>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557" y="2649074"/>
            <a:ext cx="4538588" cy="3142522"/>
          </a:xfrm>
          <a:prstGeom prst="rect">
            <a:avLst/>
          </a:prstGeom>
        </p:spPr>
      </p:pic>
      <p:sp>
        <p:nvSpPr>
          <p:cNvPr id="7" name="Rectangle 4">
            <a:extLst>
              <a:ext uri="{FF2B5EF4-FFF2-40B4-BE49-F238E27FC236}">
                <a16:creationId xmlns:a16="http://schemas.microsoft.com/office/drawing/2014/main" id="{6F55E04E-EFF4-45CF-8A5B-1E16ABD52D66}"/>
              </a:ext>
            </a:extLst>
          </p:cNvPr>
          <p:cNvSpPr>
            <a:spLocks noChangeArrowheads="1"/>
          </p:cNvSpPr>
          <p:nvPr/>
        </p:nvSpPr>
        <p:spPr bwMode="auto">
          <a:xfrm>
            <a:off x="6501104" y="3886596"/>
            <a:ext cx="990600" cy="457200"/>
          </a:xfrm>
          <a:prstGeom prst="rect">
            <a:avLst/>
          </a:prstGeom>
          <a:solidFill>
            <a:schemeClr val="accent1"/>
          </a:solidFill>
          <a:ln>
            <a:noFill/>
          </a:ln>
          <a:effectLst>
            <a:outerShdw dist="107763" dir="81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GB" altLang="en-US"/>
              <a:t>3</a:t>
            </a:r>
          </a:p>
        </p:txBody>
      </p:sp>
      <p:sp>
        <p:nvSpPr>
          <p:cNvPr id="8" name="Rectangle 5">
            <a:extLst>
              <a:ext uri="{FF2B5EF4-FFF2-40B4-BE49-F238E27FC236}">
                <a16:creationId xmlns:a16="http://schemas.microsoft.com/office/drawing/2014/main" id="{B2691DD3-9F77-49F2-BD7C-08F250B4CD13}"/>
              </a:ext>
            </a:extLst>
          </p:cNvPr>
          <p:cNvSpPr>
            <a:spLocks noChangeArrowheads="1"/>
          </p:cNvSpPr>
          <p:nvPr/>
        </p:nvSpPr>
        <p:spPr bwMode="auto">
          <a:xfrm>
            <a:off x="7948904" y="3886596"/>
            <a:ext cx="990600" cy="457200"/>
          </a:xfrm>
          <a:prstGeom prst="rect">
            <a:avLst/>
          </a:prstGeom>
          <a:solidFill>
            <a:schemeClr val="accent1"/>
          </a:solidFill>
          <a:ln>
            <a:noFill/>
          </a:ln>
          <a:effectLst>
            <a:outerShdw dist="107763" dir="81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GB" altLang="en-US"/>
              <a:t>3</a:t>
            </a:r>
          </a:p>
        </p:txBody>
      </p:sp>
      <p:sp>
        <p:nvSpPr>
          <p:cNvPr id="9" name="Rectangle 6">
            <a:extLst>
              <a:ext uri="{FF2B5EF4-FFF2-40B4-BE49-F238E27FC236}">
                <a16:creationId xmlns:a16="http://schemas.microsoft.com/office/drawing/2014/main" id="{F6BD9A7E-9B9C-4D0C-BF2C-E9415306CE8D}"/>
              </a:ext>
            </a:extLst>
          </p:cNvPr>
          <p:cNvSpPr>
            <a:spLocks noChangeArrowheads="1"/>
          </p:cNvSpPr>
          <p:nvPr/>
        </p:nvSpPr>
        <p:spPr bwMode="auto">
          <a:xfrm>
            <a:off x="7110704" y="4648596"/>
            <a:ext cx="990600" cy="457200"/>
          </a:xfrm>
          <a:prstGeom prst="rect">
            <a:avLst/>
          </a:prstGeom>
          <a:solidFill>
            <a:schemeClr val="accent1"/>
          </a:solidFill>
          <a:ln>
            <a:noFill/>
          </a:ln>
          <a:effectLst>
            <a:outerShdw dist="107763" dir="81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GB" altLang="en-US"/>
              <a:t>4</a:t>
            </a:r>
          </a:p>
        </p:txBody>
      </p:sp>
      <p:sp>
        <p:nvSpPr>
          <p:cNvPr id="10" name="Rectangle 7">
            <a:extLst>
              <a:ext uri="{FF2B5EF4-FFF2-40B4-BE49-F238E27FC236}">
                <a16:creationId xmlns:a16="http://schemas.microsoft.com/office/drawing/2014/main" id="{5F71C263-B6FA-476E-8882-F3D94541ED0A}"/>
              </a:ext>
            </a:extLst>
          </p:cNvPr>
          <p:cNvSpPr>
            <a:spLocks noChangeArrowheads="1"/>
          </p:cNvSpPr>
          <p:nvPr/>
        </p:nvSpPr>
        <p:spPr bwMode="auto">
          <a:xfrm>
            <a:off x="9320504" y="3886596"/>
            <a:ext cx="990600" cy="457200"/>
          </a:xfrm>
          <a:prstGeom prst="rect">
            <a:avLst/>
          </a:prstGeom>
          <a:solidFill>
            <a:schemeClr val="accent1"/>
          </a:solidFill>
          <a:ln>
            <a:noFill/>
          </a:ln>
          <a:effectLst>
            <a:outerShdw dist="107763" dir="81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GB" altLang="en-US"/>
              <a:t>3</a:t>
            </a:r>
          </a:p>
        </p:txBody>
      </p:sp>
      <p:sp>
        <p:nvSpPr>
          <p:cNvPr id="11" name="Rectangle 8">
            <a:extLst>
              <a:ext uri="{FF2B5EF4-FFF2-40B4-BE49-F238E27FC236}">
                <a16:creationId xmlns:a16="http://schemas.microsoft.com/office/drawing/2014/main" id="{66F4A4F1-348B-4025-9841-B61422616B36}"/>
              </a:ext>
            </a:extLst>
          </p:cNvPr>
          <p:cNvSpPr>
            <a:spLocks noChangeArrowheads="1"/>
          </p:cNvSpPr>
          <p:nvPr/>
        </p:nvSpPr>
        <p:spPr bwMode="auto">
          <a:xfrm>
            <a:off x="8634704" y="4648596"/>
            <a:ext cx="990600" cy="457200"/>
          </a:xfrm>
          <a:prstGeom prst="rect">
            <a:avLst/>
          </a:prstGeom>
          <a:solidFill>
            <a:schemeClr val="accent1"/>
          </a:solidFill>
          <a:ln>
            <a:noFill/>
          </a:ln>
          <a:effectLst>
            <a:outerShdw dist="107763" dir="81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GB" altLang="en-US"/>
              <a:t>4</a:t>
            </a:r>
          </a:p>
        </p:txBody>
      </p:sp>
      <p:sp>
        <p:nvSpPr>
          <p:cNvPr id="12" name="Rectangle 9">
            <a:extLst>
              <a:ext uri="{FF2B5EF4-FFF2-40B4-BE49-F238E27FC236}">
                <a16:creationId xmlns:a16="http://schemas.microsoft.com/office/drawing/2014/main" id="{C046ADFE-A540-4847-B719-D959C46949A1}"/>
              </a:ext>
            </a:extLst>
          </p:cNvPr>
          <p:cNvSpPr>
            <a:spLocks noChangeArrowheads="1"/>
          </p:cNvSpPr>
          <p:nvPr/>
        </p:nvSpPr>
        <p:spPr bwMode="auto">
          <a:xfrm>
            <a:off x="7948904" y="5334396"/>
            <a:ext cx="990600" cy="457200"/>
          </a:xfrm>
          <a:prstGeom prst="rect">
            <a:avLst/>
          </a:prstGeom>
          <a:solidFill>
            <a:schemeClr val="accent1"/>
          </a:solidFill>
          <a:ln>
            <a:noFill/>
          </a:ln>
          <a:effectLst>
            <a:outerShdw dist="107763" dir="81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GB" altLang="en-US"/>
              <a:t>5</a:t>
            </a:r>
          </a:p>
        </p:txBody>
      </p:sp>
      <p:sp>
        <p:nvSpPr>
          <p:cNvPr id="13" name="Rectangle 10">
            <a:extLst>
              <a:ext uri="{FF2B5EF4-FFF2-40B4-BE49-F238E27FC236}">
                <a16:creationId xmlns:a16="http://schemas.microsoft.com/office/drawing/2014/main" id="{034B9432-5A12-4778-B7A3-379CA2417CE8}"/>
              </a:ext>
            </a:extLst>
          </p:cNvPr>
          <p:cNvSpPr>
            <a:spLocks noChangeArrowheads="1"/>
          </p:cNvSpPr>
          <p:nvPr/>
        </p:nvSpPr>
        <p:spPr bwMode="auto">
          <a:xfrm>
            <a:off x="7186904" y="3200796"/>
            <a:ext cx="990600" cy="457200"/>
          </a:xfrm>
          <a:prstGeom prst="rect">
            <a:avLst/>
          </a:prstGeom>
          <a:solidFill>
            <a:schemeClr val="accent1"/>
          </a:solidFill>
          <a:ln>
            <a:noFill/>
          </a:ln>
          <a:effectLst>
            <a:outerShdw dist="107763" dir="81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GB" altLang="en-US"/>
              <a:t>2</a:t>
            </a:r>
          </a:p>
        </p:txBody>
      </p:sp>
      <p:sp>
        <p:nvSpPr>
          <p:cNvPr id="14" name="Rectangle 11">
            <a:extLst>
              <a:ext uri="{FF2B5EF4-FFF2-40B4-BE49-F238E27FC236}">
                <a16:creationId xmlns:a16="http://schemas.microsoft.com/office/drawing/2014/main" id="{EAEE9BC7-0F44-4387-8C6A-676256CC1371}"/>
              </a:ext>
            </a:extLst>
          </p:cNvPr>
          <p:cNvSpPr>
            <a:spLocks noChangeArrowheads="1"/>
          </p:cNvSpPr>
          <p:nvPr/>
        </p:nvSpPr>
        <p:spPr bwMode="auto">
          <a:xfrm>
            <a:off x="8710904" y="3200796"/>
            <a:ext cx="990600" cy="457200"/>
          </a:xfrm>
          <a:prstGeom prst="rect">
            <a:avLst/>
          </a:prstGeom>
          <a:solidFill>
            <a:schemeClr val="accent1"/>
          </a:solidFill>
          <a:ln>
            <a:noFill/>
          </a:ln>
          <a:effectLst>
            <a:outerShdw dist="107763" dir="81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GB" altLang="en-US"/>
              <a:t>2</a:t>
            </a:r>
          </a:p>
        </p:txBody>
      </p:sp>
      <p:sp>
        <p:nvSpPr>
          <p:cNvPr id="15" name="Rectangle 12">
            <a:extLst>
              <a:ext uri="{FF2B5EF4-FFF2-40B4-BE49-F238E27FC236}">
                <a16:creationId xmlns:a16="http://schemas.microsoft.com/office/drawing/2014/main" id="{83FACFB1-E675-453A-AD14-07F5C363B8C1}"/>
              </a:ext>
            </a:extLst>
          </p:cNvPr>
          <p:cNvSpPr>
            <a:spLocks noChangeArrowheads="1"/>
          </p:cNvSpPr>
          <p:nvPr/>
        </p:nvSpPr>
        <p:spPr bwMode="auto">
          <a:xfrm>
            <a:off x="7948904" y="2514996"/>
            <a:ext cx="990600" cy="457200"/>
          </a:xfrm>
          <a:prstGeom prst="rect">
            <a:avLst/>
          </a:prstGeom>
          <a:solidFill>
            <a:schemeClr val="accent1"/>
          </a:solidFill>
          <a:ln>
            <a:noFill/>
          </a:ln>
          <a:effectLst>
            <a:outerShdw dist="107763" dir="81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GB" altLang="en-US"/>
              <a:t>1</a:t>
            </a:r>
          </a:p>
        </p:txBody>
      </p:sp>
    </p:spTree>
    <p:extLst>
      <p:ext uri="{BB962C8B-B14F-4D97-AF65-F5344CB8AC3E}">
        <p14:creationId xmlns:p14="http://schemas.microsoft.com/office/powerpoint/2010/main" val="3676606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968</Words>
  <Application>Microsoft Office PowerPoint</Application>
  <PresentationFormat>Widescreen</PresentationFormat>
  <Paragraphs>95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Who are the key figures in Alevism?</vt:lpstr>
      <vt:lpstr>PowerPoint Presentation</vt:lpstr>
      <vt:lpstr>1 Why is Ali important in Alevism?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moore</dc:creator>
  <cp:lastModifiedBy>bill moore</cp:lastModifiedBy>
  <cp:revision>39</cp:revision>
  <dcterms:created xsi:type="dcterms:W3CDTF">2017-08-07T19:42:00Z</dcterms:created>
  <dcterms:modified xsi:type="dcterms:W3CDTF">2018-04-15T21:13:49Z</dcterms:modified>
</cp:coreProperties>
</file>